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Arimo" panose="020B0604020202020204" charset="0"/>
      <p:regular r:id="rId36"/>
    </p:embeddedFont>
    <p:embeddedFont>
      <p:font typeface="Arimo Bold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18/08/2021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63952" y="5330539"/>
            <a:ext cx="6180050" cy="61800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8958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745031" y="-2048727"/>
            <a:ext cx="8389445" cy="838944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21426" y="3756765"/>
            <a:ext cx="11645148" cy="336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5"/>
              </a:lnSpc>
            </a:pPr>
            <a:r>
              <a:rPr lang="en-US" sz="8029" spc="-240" dirty="0">
                <a:solidFill>
                  <a:srgbClr val="1B1B1B"/>
                </a:solidFill>
                <a:latin typeface="Arimo Bold"/>
              </a:rPr>
              <a:t>OPERATION MANUAL</a:t>
            </a:r>
          </a:p>
          <a:p>
            <a:pPr algn="ctr">
              <a:lnSpc>
                <a:spcPts val="7065"/>
              </a:lnSpc>
            </a:pPr>
            <a:r>
              <a:rPr lang="en-US" sz="8029" spc="-240" dirty="0">
                <a:solidFill>
                  <a:srgbClr val="1B1B1B"/>
                </a:solidFill>
                <a:latin typeface="Arimo Bold"/>
              </a:rPr>
              <a:t>Training</a:t>
            </a:r>
          </a:p>
          <a:p>
            <a:pPr algn="ctr">
              <a:lnSpc>
                <a:spcPts val="10940"/>
              </a:lnSpc>
            </a:pPr>
            <a:endParaRPr lang="en-US" sz="8029" spc="-240" dirty="0">
              <a:solidFill>
                <a:srgbClr val="1B1B1B"/>
              </a:solidFill>
              <a:latin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18243" y="5870183"/>
            <a:ext cx="9145708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5800" dirty="0">
                <a:solidFill>
                  <a:srgbClr val="6A685B"/>
                </a:solidFill>
                <a:latin typeface="Arimo Bold"/>
              </a:rPr>
              <a:t>TAS &amp; PLC Modification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0484" y="4156335"/>
            <a:ext cx="16787033" cy="185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0"/>
              </a:lnSpc>
              <a:spcBef>
                <a:spcPct val="0"/>
              </a:spcBef>
            </a:pPr>
            <a:r>
              <a:rPr lang="en-US" sz="5264" spc="-157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 </a:t>
            </a:r>
            <a:r>
              <a:rPr lang="en-US" sz="5264" spc="-157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เปิดถังจ่าย</a:t>
            </a:r>
            <a:r>
              <a:rPr lang="en-US" sz="5264" spc="-157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(TANK) </a:t>
            </a:r>
          </a:p>
          <a:p>
            <a:pPr algn="ctr">
              <a:lnSpc>
                <a:spcPts val="7370"/>
              </a:lnSpc>
              <a:spcBef>
                <a:spcPct val="0"/>
              </a:spcBef>
            </a:pPr>
            <a:r>
              <a:rPr lang="en-US" sz="5264" spc="-157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เป็นการกำหนดถังจะใช้เป็นถังจ่ายของแต่ละผลิตภัณฑ์ในแต่ละวัน</a:t>
            </a:r>
            <a:r>
              <a:rPr lang="en-US" sz="5264" spc="-157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391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2167" y="2208174"/>
            <a:ext cx="9743667" cy="76748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13753" y="1397886"/>
            <a:ext cx="6247448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เข้าเมนู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SYSTEM SETUP &gt; TANK SETUP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2311" y="701675"/>
            <a:ext cx="3227070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เปิดถังจ่าย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(TANK)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4640" y="3650803"/>
            <a:ext cx="16618720" cy="285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2"/>
              </a:lnSpc>
              <a:spcBef>
                <a:spcPct val="0"/>
              </a:spcBef>
            </a:pPr>
            <a:r>
              <a:rPr lang="en-US" sz="5387" spc="-161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1.3 </a:t>
            </a:r>
            <a:r>
              <a:rPr lang="en-US" sz="5387" spc="-161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สร้างตั๋ว</a:t>
            </a:r>
            <a:r>
              <a:rPr lang="en-US" sz="5387" spc="-161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(DO) </a:t>
            </a:r>
          </a:p>
          <a:p>
            <a:pPr algn="ctr">
              <a:lnSpc>
                <a:spcPts val="7542"/>
              </a:lnSpc>
              <a:spcBef>
                <a:spcPct val="0"/>
              </a:spcBef>
            </a:pPr>
            <a:r>
              <a:rPr lang="en-US" sz="5387" spc="-161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เป็นการสร้างตั๋วจ่ายผลิตภัณฑ์จากระบบ</a:t>
            </a:r>
            <a:r>
              <a:rPr lang="en-US" sz="5387" spc="-161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TAS (MANUAL DO) </a:t>
            </a:r>
          </a:p>
          <a:p>
            <a:pPr algn="ctr">
              <a:lnSpc>
                <a:spcPts val="7542"/>
              </a:lnSpc>
              <a:spcBef>
                <a:spcPct val="0"/>
              </a:spcBef>
            </a:pPr>
            <a:r>
              <a:rPr lang="en-US" sz="5387" spc="-161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เพื่อใช้เป็นข้อมูลเริ่มต้นในการสร้างคำสั่งจ่าย</a:t>
            </a:r>
            <a:r>
              <a:rPr lang="en-US" sz="5387" spc="-161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96536" y="2146632"/>
            <a:ext cx="10294928" cy="77540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10402" y="701675"/>
            <a:ext cx="1970484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การสร้างตั๋ว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52962" y="1437463"/>
            <a:ext cx="6296263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เข้าเมนู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 SETUP &gt; DELIVERY ORDER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16238" y="2180560"/>
            <a:ext cx="11655524" cy="76674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28937" y="694954"/>
            <a:ext cx="3501152" cy="55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0" spc="-98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70" spc="-98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การแก้ไขปริมาณรวม</a:t>
            </a:r>
            <a:endParaRPr lang="en-US" sz="3270" spc="-98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24077" y="1410291"/>
            <a:ext cx="726031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เข้าเมนู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 SETUP &gt; DELIVERY ORDER&gt; EDIT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59976" y="1816395"/>
            <a:ext cx="10368048" cy="78112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3325" y="952500"/>
            <a:ext cx="10781466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กรอกข้อมูลจำนวนที่ต้องการแก้ไข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ที่ช่อง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“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ปริมาณผลิตภัณฑ์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”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กดปุ่ม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“SAVE”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0690" y="2513374"/>
            <a:ext cx="14266621" cy="510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4"/>
              </a:lnSpc>
              <a:spcBef>
                <a:spcPct val="0"/>
              </a:spcBef>
            </a:pP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1.4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สร้างการจ่าย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(LOAD) </a:t>
            </a:r>
          </a:p>
          <a:p>
            <a:pPr algn="ctr">
              <a:lnSpc>
                <a:spcPts val="6654"/>
              </a:lnSpc>
              <a:spcBef>
                <a:spcPct val="0"/>
              </a:spcBef>
            </a:pP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เป็นการนำผลิตภัณฑ์และปริมาณที่ได้จากการสร้างตั๋ว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(DO)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มาจัดลงช่องเติม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(COMPARTMENT)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ให้กับรถ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การกำหนดหมายเลขซีลและพนักงานขับรถที่จะเข้ารับผลิตภัณฑ์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โดยระบบจะตรวจสอบข้อมูลรถ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พนักงานขับรถและบัตร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(BLACK LIST, </a:t>
            </a:r>
            <a:r>
              <a:rPr lang="en-US" sz="4753" spc="-142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วันหมดอายุ</a:t>
            </a:r>
            <a:r>
              <a:rPr lang="en-US" sz="4753" spc="-142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 ก่อนที่จะสร้างการจ่ายและพิมพ์ใบแนะนำการเติมเมื่อสร้างการจ่ายสำเร็จ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55058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4500" y="2546350"/>
            <a:ext cx="11061961" cy="72878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9132" y="942975"/>
            <a:ext cx="3589854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สร้างการจ่าย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4500" y="1682130"/>
            <a:ext cx="13898999" cy="467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เข้าเมนู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 SETUP &gt; TRUCK LOADING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หรือ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 SETUP &gt; DELIVERY ORDER&gt;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สร้างการจ่าย</a:t>
            </a:r>
            <a:endParaRPr lang="en-US" sz="2800" spc="-84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299" y="4387525"/>
            <a:ext cx="3099978" cy="353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500" spc="-75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กดปุ่ม</a:t>
            </a: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ADD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500" spc="-75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เลือกหมายเลข</a:t>
            </a: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                      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500" spc="-75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เลือกหมายเลขบัตรรถ</a:t>
            </a: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500" spc="-75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เลือกทะเบียนรถ</a:t>
            </a: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500" spc="-75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เลือกพนักงานขับรถ</a:t>
            </a: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500" spc="-75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ป้อนหมายเลขซีลหรือกดปุ่มคำนวณซีล</a:t>
            </a:r>
            <a:r>
              <a:rPr lang="en-US" sz="2500" spc="-75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en-US" sz="2500" spc="-75" dirty="0">
              <a:solidFill>
                <a:srgbClr val="98958B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6513" y="1948180"/>
            <a:ext cx="11914975" cy="78971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7507" y="686686"/>
            <a:ext cx="12306882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หลังจากกดปุ่ม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SAVE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ระบบจะทำการจัดช่องเติมให้อัตโนมัติ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หรือสามารถแก้ไขเพิ่มเติมได้ในหน้าแสดงข้อมูลการสร้างการจ่าย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3044980"/>
            <a:ext cx="17259300" cy="408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3"/>
              </a:lnSpc>
              <a:spcBef>
                <a:spcPct val="0"/>
              </a:spcBef>
            </a:pP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 </a:t>
            </a: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แตะบัตรทางเข้า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(ENTRANCE GATE)</a:t>
            </a:r>
          </a:p>
          <a:p>
            <a:pPr algn="ctr">
              <a:lnSpc>
                <a:spcPts val="6493"/>
              </a:lnSpc>
              <a:spcBef>
                <a:spcPct val="0"/>
              </a:spcBef>
            </a:pP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พนักงานขับรถจะต้องทำการแตะบัตรที่เครื่องอ่านบัตรทางเข้า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(ENTRANCE GATE) </a:t>
            </a: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ก่อนที่จะนำรถเข้าไปที่โรงจ่ายเพื่อรับผลิตภัณฑ์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โดยระบบจะตรวจสอบสถานะการเข้ารับผลิตภัณฑ์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 STATUS) </a:t>
            </a: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ถ้ายังไม่ถึงสถานะแตะบัตรทางเข้า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เมื่อมีการแตะบัตร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GATE BARRIER </a:t>
            </a:r>
            <a:r>
              <a:rPr lang="en-US" sz="4637" spc="-13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จะไม่เปิดให้รถผ่าน</a:t>
            </a:r>
            <a:r>
              <a:rPr lang="en-US" sz="4637" spc="-13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954708" y="1374952"/>
            <a:ext cx="6378583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ขั้นตอนการจ่ายทางรถบรรทุก</a:t>
            </a:r>
            <a:endParaRPr lang="en-US" sz="8000" dirty="0">
              <a:solidFill>
                <a:srgbClr val="1B1B1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24814" y="4251308"/>
            <a:ext cx="6059789" cy="538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การสร้างข้อมูลบัตร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รถ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รถผลิตภัณฑ์และอื่น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ๆ</a:t>
            </a: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เปิดถังจ่าย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(Tank)</a:t>
            </a: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1.3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สร้างตั๋ว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(DO)</a:t>
            </a: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1.4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สร้างการจ่าย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(Load)</a:t>
            </a:r>
          </a:p>
          <a:p>
            <a:pPr>
              <a:lnSpc>
                <a:spcPts val="5421"/>
              </a:lnSpc>
            </a:pPr>
            <a:endParaRPr lang="en-US" sz="3200" dirty="0">
              <a:solidFill>
                <a:srgbClr val="1B1B1B"/>
              </a:solidFill>
              <a:latin typeface="Arimo"/>
            </a:endParaRPr>
          </a:p>
          <a:p>
            <a:pPr>
              <a:lnSpc>
                <a:spcPts val="5421"/>
              </a:lnSpc>
            </a:pPr>
            <a:endParaRPr lang="en-US" sz="3200" dirty="0">
              <a:solidFill>
                <a:srgbClr val="1B1B1B"/>
              </a:solidFill>
              <a:latin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15211" y="4270358"/>
            <a:ext cx="6059789" cy="397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1.5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แตะบัตรทางเข้า</a:t>
            </a:r>
            <a:endParaRPr lang="en-US" sz="3200" dirty="0">
              <a:solidFill>
                <a:srgbClr val="1B1B1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1.6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แตะบัตรที่โรงจ่าย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(Bay)</a:t>
            </a: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1.7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แตะบัตรทางออก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(Exit Gate)</a:t>
            </a:r>
          </a:p>
          <a:p>
            <a:pPr>
              <a:lnSpc>
                <a:spcPts val="6400"/>
              </a:lnSpc>
            </a:pP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1.8 </a:t>
            </a:r>
            <a:r>
              <a:rPr lang="en-US" sz="3200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ปิดบัญชี</a:t>
            </a:r>
            <a:r>
              <a:rPr lang="en-US" sz="32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(End of Day)</a:t>
            </a:r>
          </a:p>
          <a:p>
            <a:pPr>
              <a:lnSpc>
                <a:spcPts val="6400"/>
              </a:lnSpc>
            </a:pPr>
            <a:endParaRPr lang="en-US" sz="3200" dirty="0">
              <a:solidFill>
                <a:srgbClr val="1B1B1B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977187" y="2677381"/>
            <a:ext cx="11894073" cy="22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พนักงานขับรถนำรถจอดหน้า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GATE BARRIER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ทางเข้า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พนักงานขับรถแตะบัตรรถที่เครื่องอ่านบัตร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ระบบตรวจสอบสถานะ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spc="-96" dirty="0">
              <a:solidFill>
                <a:srgbClr val="6A685B"/>
              </a:solidFill>
              <a:latin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79289" y="1644428"/>
            <a:ext cx="6144935" cy="58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spc="-104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499" spc="-104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การแตะบัตรที่ทางเข้ามีขั้นตอนดังนี้</a:t>
            </a:r>
            <a:endParaRPr lang="en-US" sz="3499" spc="-104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57450" y="4602583"/>
            <a:ext cx="13771821" cy="1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ในกรณีที่แตะบัตรผ่าน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ระบบบันทึกเวลาพร้อมกับเปิด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GATE BARRIER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ในกรณีที่แตะบัตรไม่ผ่าน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ระบบแสดงข้อความเตือน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พนักงานขับรถติดต่อเจ้าหน้าที่เพื่อตรวจสอบและแก้ไขต่อไป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12579" y="481275"/>
            <a:ext cx="6291354" cy="58139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53059"/>
          <a:stretch>
            <a:fillRect/>
          </a:stretch>
        </p:blipFill>
        <p:spPr>
          <a:xfrm>
            <a:off x="9449602" y="481275"/>
            <a:ext cx="6803913" cy="28668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2343"/>
          <a:stretch>
            <a:fillRect/>
          </a:stretch>
        </p:blipFill>
        <p:spPr>
          <a:xfrm>
            <a:off x="9449602" y="3388272"/>
            <a:ext cx="6803913" cy="60419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44487"/>
          <a:stretch>
            <a:fillRect/>
          </a:stretch>
        </p:blipFill>
        <p:spPr>
          <a:xfrm>
            <a:off x="2012579" y="6295269"/>
            <a:ext cx="6291354" cy="31349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5008" y="3773827"/>
            <a:ext cx="14097984" cy="261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sz="4951" spc="-148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1.6 </a:t>
            </a:r>
            <a:r>
              <a:rPr lang="en-US" sz="4951" spc="-148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แตะบัตรที่โรงจ่าย</a:t>
            </a:r>
            <a:r>
              <a:rPr lang="en-US" sz="4951" spc="-148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(BAY)</a:t>
            </a:r>
          </a:p>
          <a:p>
            <a:pPr algn="ctr">
              <a:lnSpc>
                <a:spcPts val="6931"/>
              </a:lnSpc>
              <a:spcBef>
                <a:spcPct val="0"/>
              </a:spcBef>
            </a:pPr>
            <a:r>
              <a:rPr lang="en-US" sz="4951" spc="-148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พนักงานขับรถจะต้องแตะบัตรที่เครื่องอ่านบัตรโรงจ่าย</a:t>
            </a:r>
            <a:r>
              <a:rPr lang="en-US" sz="4951" spc="-148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951" spc="-148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เพื่อเริ่มต้นขั้นตอนการรับผลิตภัณฑ์ตามใบแนะนำการเติม</a:t>
            </a:r>
            <a:r>
              <a:rPr lang="en-US" sz="4951" spc="-148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855306" y="2238547"/>
            <a:ext cx="14577388" cy="2407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3"/>
              </a:lnSpc>
              <a:spcBef>
                <a:spcPct val="0"/>
              </a:spcBef>
            </a:pPr>
            <a:r>
              <a:rPr lang="en-US" sz="3395" spc="-101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1) </a:t>
            </a:r>
            <a:r>
              <a:rPr lang="en-US" sz="3395" spc="-101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พนักงานขับรถนำรถเข้าโรงจ่ายตามที่ระบุในใบแนะนำการเติม</a:t>
            </a:r>
            <a:endParaRPr lang="en-US" sz="3395" spc="-101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ts val="4753"/>
              </a:lnSpc>
              <a:spcBef>
                <a:spcPct val="0"/>
              </a:spcBef>
            </a:pPr>
            <a:r>
              <a:rPr lang="en-US" sz="3395" spc="-101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2) </a:t>
            </a:r>
            <a:r>
              <a:rPr lang="en-US" sz="3395" spc="-101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พนักงานขับรถต่อสายกราวด์และนำงวงจ่ายลงช่องเติมของรถ</a:t>
            </a:r>
            <a:endParaRPr lang="en-US" sz="3395" spc="-101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ts val="4753"/>
              </a:lnSpc>
              <a:spcBef>
                <a:spcPct val="0"/>
              </a:spcBef>
            </a:pPr>
            <a:r>
              <a:rPr lang="en-US" sz="3395" spc="-101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3) </a:t>
            </a:r>
            <a:r>
              <a:rPr lang="en-US" sz="3395" spc="-101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พนักงานขับรถแตะบัตรที่เครื่องอ่านบัตรโรงจ่าย</a:t>
            </a:r>
            <a:r>
              <a:rPr lang="en-US" sz="3395" spc="-101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395" spc="-101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ระบบทำการตรวจสอบINTERLOCK</a:t>
            </a:r>
            <a:endParaRPr lang="en-US" sz="3395" spc="-101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lnSpc>
                <a:spcPts val="4753"/>
              </a:lnSpc>
              <a:spcBef>
                <a:spcPct val="0"/>
              </a:spcBef>
            </a:pPr>
            <a:endParaRPr lang="en-US" sz="3395" spc="-101" dirty="0">
              <a:solidFill>
                <a:srgbClr val="98958B"/>
              </a:solidFill>
              <a:latin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537222" y="4250114"/>
            <a:ext cx="3688556" cy="4003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EARTH C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BALL VALVE C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ESD CCR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ESD BAY 5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ESD FIRE ALARM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ESD GATE HOUSE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PERMISSIVE 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5306" y="1280485"/>
            <a:ext cx="622280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spc="-107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การแตะบัตรที่โรงจ่ายมีขั้นตอนดังนี้</a:t>
            </a:r>
            <a:endParaRPr lang="en-US" sz="3599" spc="-107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42386" y="2087955"/>
            <a:ext cx="11203227" cy="74921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97596" y="952500"/>
            <a:ext cx="12833390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4) </a:t>
            </a: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พนักงานขับรถกดเลือกช่องเติมที่เครื่องอ่านบัตรเพื่อสั่ง</a:t>
            </a:r>
            <a:r>
              <a:rPr lang="en-US" sz="2800" spc="-84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START BATCH, STOP BATCH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8820" y="1121329"/>
            <a:ext cx="8610361" cy="804434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5372581"/>
            <a:ext cx="5269610" cy="44474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90543" y="5364582"/>
            <a:ext cx="5553457" cy="44554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0337" b="10337"/>
          <a:stretch>
            <a:fillRect/>
          </a:stretch>
        </p:blipFill>
        <p:spPr>
          <a:xfrm>
            <a:off x="2786626" y="1772339"/>
            <a:ext cx="12193727" cy="33711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85214" y="942975"/>
            <a:ext cx="8164116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หน้าจอแสดงข้อความแตะบัตรผ่านและข้อมูลการเติม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3215" y="2544719"/>
            <a:ext cx="6698720" cy="25987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84513" y="2544719"/>
            <a:ext cx="7740253" cy="25987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82575" y="5873367"/>
            <a:ext cx="8203877" cy="3384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7954" y="1573249"/>
            <a:ext cx="4689872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ไม่พบหมายเลขบัตรในระบบ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884513" y="1573249"/>
            <a:ext cx="5272564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แตะบัตรที่เครื่องบัตรไม่ถูกต้อง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55754" y="460375"/>
            <a:ext cx="5857518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หน้าจอแสดงข้อความแตะบัตรไม่ผ่าน</a:t>
            </a:r>
            <a:r>
              <a:rPr lang="en-US" sz="3200" spc="-96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4337" y="1588302"/>
            <a:ext cx="6381652" cy="79964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2599" y="1588302"/>
            <a:ext cx="5889595" cy="79964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11287" y="701675"/>
            <a:ext cx="5827752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หน้าจอแสดงข้อความ</a:t>
            </a:r>
            <a:r>
              <a:rPr lang="en-US" sz="3200" spc="-96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PERMISSIVE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5202" y="3349077"/>
            <a:ext cx="14997597" cy="28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0"/>
              </a:lnSpc>
              <a:spcBef>
                <a:spcPct val="0"/>
              </a:spcBef>
            </a:pP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1.7 </a:t>
            </a: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แตะบัตรทางออก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(EXIT GATE)</a:t>
            </a:r>
          </a:p>
          <a:p>
            <a:pPr algn="ctr">
              <a:lnSpc>
                <a:spcPts val="5560"/>
              </a:lnSpc>
              <a:spcBef>
                <a:spcPct val="0"/>
              </a:spcBef>
            </a:pP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พนักงานขับรถจะต้องทำการแตะบัตรที่เครื่องอ่านบัตรทางออก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(EXIT GATE) </a:t>
            </a: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ก่อนที่จะนำรถออกจากคลัง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โดยระบบจะตรวจสอบสถานะ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 STATUS) </a:t>
            </a: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ถ้ายังไม่ถึงสถานะแตะบัตรทางออก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เมื่อมีการแตะบัตร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GATE BARRIER </a:t>
            </a:r>
            <a:r>
              <a:rPr lang="en-US" sz="3971" spc="-119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จะไม่เปิดให้รถผ่าน</a:t>
            </a:r>
            <a:r>
              <a:rPr lang="en-US" sz="3971" spc="-119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3917" y="3639849"/>
            <a:ext cx="14120166" cy="287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747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  </a:t>
            </a:r>
            <a:r>
              <a:rPr lang="en-US" sz="5747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การสร้างบัตรรถ</a:t>
            </a:r>
            <a:r>
              <a:rPr lang="en-US" sz="5747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(Card) </a:t>
            </a:r>
          </a:p>
          <a:p>
            <a:pPr algn="ctr">
              <a:lnSpc>
                <a:spcPts val="7359"/>
              </a:lnSpc>
            </a:pPr>
            <a:r>
              <a:rPr lang="en-US" sz="5256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เป็นการกำหนดหมายเลขบัตรกับรถผลิตภัณฑ์ที่มีอยู่</a:t>
            </a:r>
            <a:endParaRPr lang="en-US" sz="5256" dirty="0">
              <a:solidFill>
                <a:srgbClr val="F4F4F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lnSpc>
                <a:spcPts val="7359"/>
              </a:lnSpc>
            </a:pPr>
            <a:r>
              <a:rPr lang="en-US" sz="5256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ในระบบ</a:t>
            </a:r>
            <a:r>
              <a:rPr lang="en-US" sz="5256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TAS </a:t>
            </a:r>
            <a:r>
              <a:rPr lang="en-US" sz="5256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เพื่อนำใช้ในการสร้างการจ่าย</a:t>
            </a:r>
            <a:r>
              <a:rPr lang="en-US" sz="5256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(Load)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1710199" y="1211152"/>
            <a:ext cx="5697021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การแตะบัตรที่ทางออกมีขั้นตอนดังนี้</a:t>
            </a:r>
            <a:endParaRPr lang="en-US" sz="3200" spc="-96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34732" y="2250484"/>
            <a:ext cx="9454277" cy="22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พนักงานขับรถนำรถจอดหน้า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GATE BARRIER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ทางออก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พนักงานขับรถแตะบัตรรถที่เครื่องอ่านบัตร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ระบบตรวจสอบสถานะ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spc="-96" dirty="0">
              <a:solidFill>
                <a:srgbClr val="6A685B"/>
              </a:solidFill>
              <a:latin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23707" y="4048804"/>
            <a:ext cx="13937512" cy="169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ในกรณีที่แตะบัตรผ่าน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ระบบบันทึกเวลาพร้อมกับเปิด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GATE BARRIER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ในกรณีที่แตะบัตรไม่ผ่าน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ระบบแสดงข้อความเตือน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พนักงานขับรถติดต่อเจ้าหน้าที่เพื่อตรวจสอบและแก้ไขต่อไป</a:t>
            </a:r>
            <a:endParaRPr lang="en-US" sz="3200" spc="-96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14694" y="1707567"/>
            <a:ext cx="8258611" cy="32238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14694" y="6639141"/>
            <a:ext cx="8400855" cy="331559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668631" y="740410"/>
            <a:ext cx="4950738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หน้าจอแสดงข้อความพร้อมแตะบัตร</a:t>
            </a:r>
            <a:endParaRPr lang="en-US" sz="2800" spc="-84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91504" y="5639923"/>
            <a:ext cx="4704993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หน้าจอแสดงข้อความแตะบัตรผ่าน</a:t>
            </a:r>
            <a:endParaRPr lang="en-US" sz="2800" spc="-84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0523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0299" y="3086207"/>
            <a:ext cx="7190466" cy="26638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69210" y="3086207"/>
            <a:ext cx="7246350" cy="26638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50299" y="6916833"/>
            <a:ext cx="7190466" cy="26569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5107" b="5107"/>
          <a:stretch>
            <a:fillRect/>
          </a:stretch>
        </p:blipFill>
        <p:spPr>
          <a:xfrm>
            <a:off x="9269210" y="6916833"/>
            <a:ext cx="7246350" cy="26569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94826" y="1116980"/>
            <a:ext cx="5491877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90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หน้าจอแสดงข้อความแตะบัตรไม่ผ่าน</a:t>
            </a:r>
            <a:r>
              <a:rPr lang="en-US" sz="3000" spc="-90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357" y="2384942"/>
            <a:ext cx="4492705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ไม่ได้อยู่สถานะแตะบัตรทางออก</a:t>
            </a:r>
            <a:endParaRPr lang="en-US" sz="2800" spc="-84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69210" y="2384942"/>
            <a:ext cx="2004893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บัตรหมดอายุ</a:t>
            </a:r>
            <a:endParaRPr lang="en-US" sz="2800" spc="-84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50299" y="6239244"/>
            <a:ext cx="2308860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บัตรหยุดใช้งาน</a:t>
            </a:r>
            <a:endParaRPr lang="en-US" sz="2800" spc="-84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269210" y="6239244"/>
            <a:ext cx="3945136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sz="2800" spc="-84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ไม่พบหมายเลขบัตรในระบบ</a:t>
            </a:r>
            <a:endParaRPr lang="en-US" sz="2800" spc="-84" dirty="0">
              <a:solidFill>
                <a:srgbClr val="6A685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3907" y="3719638"/>
            <a:ext cx="17260186" cy="234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  <a:spcBef>
                <a:spcPct val="0"/>
              </a:spcBef>
            </a:pPr>
            <a:r>
              <a:rPr lang="en-US" sz="4454" spc="-133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1.8 </a:t>
            </a:r>
            <a:r>
              <a:rPr lang="en-US" sz="4454" spc="-133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ปิดบัญชี</a:t>
            </a:r>
            <a:r>
              <a:rPr lang="en-US" sz="4454" spc="-133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(END OF  DAY)</a:t>
            </a:r>
          </a:p>
          <a:p>
            <a:pPr algn="ctr">
              <a:lnSpc>
                <a:spcPts val="6235"/>
              </a:lnSpc>
              <a:spcBef>
                <a:spcPct val="0"/>
              </a:spcBef>
            </a:pPr>
            <a:r>
              <a:rPr lang="en-US" sz="4454" spc="-133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เป็นการสรุปยอดจ่ายประจำวันหรือสิ้นสุดการจ่ายของวัน</a:t>
            </a:r>
            <a:r>
              <a:rPr lang="en-US" sz="4454" spc="-133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54" spc="-133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เมื่อทำการปิดบัญชี</a:t>
            </a:r>
            <a:r>
              <a:rPr lang="en-US" sz="4454" spc="-133" dirty="0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54" spc="-133" dirty="0" err="1">
                <a:solidFill>
                  <a:srgbClr val="F4F4F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ระบบจะรีเซ็ตถังจ่ายผลิตภัณฑ์ให้โดยอัติโนมัติ</a:t>
            </a:r>
            <a:endParaRPr lang="en-US" sz="4454" spc="-133" dirty="0">
              <a:solidFill>
                <a:srgbClr val="F4F4F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16552" y="2648901"/>
            <a:ext cx="12654896" cy="71052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64925" y="942975"/>
            <a:ext cx="4168616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ปิดบัญชี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(END OF  DAY)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43010" y="1786860"/>
            <a:ext cx="5516166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1) </a:t>
            </a:r>
            <a:r>
              <a:rPr lang="en-US" sz="2800" spc="-8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เข้าเมนู</a:t>
            </a:r>
            <a:r>
              <a:rPr lang="en-US" sz="2800" spc="-8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UTILITIES &gt; END OF DAY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8641" y="1976628"/>
            <a:ext cx="13150718" cy="74011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42975"/>
            <a:ext cx="10064602" cy="113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1)</a:t>
            </a:r>
            <a:r>
              <a:rPr lang="en-US" sz="3200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สร้างผู้ขนส่ง</a:t>
            </a:r>
            <a:r>
              <a:rPr lang="en-US" sz="3200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(Carrier) (</a:t>
            </a:r>
            <a:r>
              <a:rPr lang="en-US" sz="3200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กรณีที่ยังไม่มีผู้ขนส่งในระบบ</a:t>
            </a:r>
            <a:r>
              <a:rPr lang="en-US" sz="3200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>
              <a:lnSpc>
                <a:spcPts val="4480"/>
              </a:lnSpc>
            </a:pPr>
            <a:endParaRPr lang="en-US" sz="3200" dirty="0">
              <a:solidFill>
                <a:srgbClr val="6A685B"/>
              </a:solidFill>
              <a:cs typeface="Arim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3154" y="1766197"/>
            <a:ext cx="13321693" cy="74921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5270" y="942975"/>
            <a:ext cx="11995306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สร้างรถผลิตภัณฑ์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(TRUCK OIL) (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กรณีที่ยังไม่มีรถผลิตภัณฑ์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ในระบบ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2199322" y="1461046"/>
            <a:ext cx="13889356" cy="732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0"/>
              </a:lnSpc>
              <a:spcBef>
                <a:spcPct val="0"/>
              </a:spcBef>
            </a:pPr>
            <a:r>
              <a:rPr lang="en-US" sz="5092" spc="-152" dirty="0">
                <a:solidFill>
                  <a:srgbClr val="FF57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*** </a:t>
            </a:r>
            <a:r>
              <a:rPr lang="en-US" sz="5092" spc="-152" dirty="0" err="1">
                <a:solidFill>
                  <a:srgbClr val="FF57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การสร้างรถผลิตภัณฑ์</a:t>
            </a:r>
            <a:r>
              <a:rPr lang="en-US" sz="5092" spc="-152" dirty="0">
                <a:solidFill>
                  <a:srgbClr val="FF57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(TRUCK OIL) </a:t>
            </a:r>
            <a:r>
              <a:rPr lang="en-US" sz="5092" spc="-152" dirty="0" err="1">
                <a:solidFill>
                  <a:srgbClr val="FF575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แต่ละประเภท</a:t>
            </a:r>
            <a:endParaRPr lang="en-US" sz="5092" spc="-152" dirty="0">
              <a:solidFill>
                <a:srgbClr val="FF575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sz="4492" spc="-134" dirty="0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92" spc="-134" dirty="0" err="1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รถเดี่ยว</a:t>
            </a:r>
            <a:r>
              <a:rPr lang="en-US" sz="4492" spc="-134" dirty="0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(TRUCK)</a:t>
            </a: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</a:t>
            </a:r>
            <a:r>
              <a:rPr lang="en-US" sz="4492" spc="-13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สร้างทะเบียนและกำหนดจำนวนช่องเติมตามรถ</a:t>
            </a:r>
            <a:endParaRPr lang="en-US" sz="4492" spc="-134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</a:t>
            </a:r>
            <a:r>
              <a:rPr lang="en-US" sz="4492" spc="-134" dirty="0" err="1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รถเซมิ</a:t>
            </a:r>
            <a:r>
              <a:rPr lang="en-US" sz="4492" spc="-134" dirty="0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(SEMI TRAILER)</a:t>
            </a: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- </a:t>
            </a:r>
            <a:r>
              <a:rPr lang="en-US" sz="4492" spc="-13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สร้างทะเบียนหัวลากและกำหนดจำนวนช่องให้เป็น</a:t>
            </a: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0</a:t>
            </a: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- </a:t>
            </a:r>
            <a:r>
              <a:rPr lang="en-US" sz="4492" spc="-13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สร้างทะเบียนหางพ่วงและกำหนดจำนวนช่องเติมตามรถ</a:t>
            </a:r>
            <a:endParaRPr lang="en-US" sz="4492" spc="-134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sz="4492" spc="-134" dirty="0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492" spc="-134" dirty="0" err="1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รถพ่วง</a:t>
            </a:r>
            <a:r>
              <a:rPr lang="en-US" sz="4492" spc="-134" dirty="0">
                <a:solidFill>
                  <a:srgbClr val="3046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(TRAILER)</a:t>
            </a: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- </a:t>
            </a:r>
            <a:r>
              <a:rPr lang="en-US" sz="4492" spc="-13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สร้างทะเบียนหัวลากและกำหนดจำนวนช่องเติมตามรถ</a:t>
            </a:r>
            <a:endParaRPr lang="en-US" sz="4492" spc="-134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ts val="6290"/>
              </a:lnSpc>
              <a:spcBef>
                <a:spcPct val="0"/>
              </a:spcBef>
            </a:pPr>
            <a:r>
              <a:rPr lang="en-US" sz="4492" spc="-134" dirty="0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- </a:t>
            </a:r>
            <a:r>
              <a:rPr lang="en-US" sz="4492" spc="-134" dirty="0" err="1">
                <a:solidFill>
                  <a:srgbClr val="98958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สร้างทะเบียนหางพ่วงและกำหนดจำนวนช่องเติมตามรถ</a:t>
            </a:r>
            <a:endParaRPr lang="en-US" sz="4492" spc="-134" dirty="0">
              <a:solidFill>
                <a:srgbClr val="98958B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09599" y="1880638"/>
            <a:ext cx="13668802" cy="76592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29699" y="942975"/>
            <a:ext cx="11502748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สร้างพนักงานขับรถ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(DRIVER) (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กรณีที่ยังไม่มีพนักงานขับรถ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ในระบบ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45969" y="1895762"/>
            <a:ext cx="13796062" cy="77459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9795" y="942975"/>
            <a:ext cx="4915853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สร้างประเภทรถ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(VEHICLE)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6230600" cy="10287000"/>
          </a:xfrm>
          <a:prstGeom prst="rect">
            <a:avLst/>
          </a:prstGeom>
          <a:solidFill>
            <a:srgbClr val="F4F4F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41689" y="1962215"/>
            <a:ext cx="13804623" cy="77507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42748" y="942975"/>
            <a:ext cx="3862388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5) </a:t>
            </a:r>
            <a:r>
              <a:rPr lang="en-US" sz="3200" spc="-96" dirty="0" err="1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สร้างบัตรรถ</a:t>
            </a:r>
            <a:r>
              <a:rPr lang="en-US" sz="3200" spc="-96" dirty="0">
                <a:solidFill>
                  <a:srgbClr val="6A685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(CARD)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1100</Words>
  <Application>Microsoft Office PowerPoint</Application>
  <PresentationFormat>Custom</PresentationFormat>
  <Paragraphs>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Arimo</vt:lpstr>
      <vt:lpstr>Calibri Light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MANUAL Training</dc:title>
  <cp:lastModifiedBy>Porntip</cp:lastModifiedBy>
  <cp:revision>2</cp:revision>
  <dcterms:created xsi:type="dcterms:W3CDTF">2006-08-16T00:00:00Z</dcterms:created>
  <dcterms:modified xsi:type="dcterms:W3CDTF">2021-08-18T10:52:15Z</dcterms:modified>
  <dc:identifier>DAEncAKse6g</dc:identifier>
</cp:coreProperties>
</file>